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89" r:id="rId3"/>
    <p:sldId id="319" r:id="rId4"/>
    <p:sldId id="301" r:id="rId5"/>
    <p:sldId id="304" r:id="rId6"/>
    <p:sldId id="303" r:id="rId7"/>
    <p:sldId id="302" r:id="rId8"/>
    <p:sldId id="261" r:id="rId9"/>
    <p:sldId id="298" r:id="rId10"/>
    <p:sldId id="300" r:id="rId11"/>
    <p:sldId id="299" r:id="rId12"/>
    <p:sldId id="266" r:id="rId13"/>
    <p:sldId id="273" r:id="rId14"/>
    <p:sldId id="274" r:id="rId15"/>
    <p:sldId id="275" r:id="rId16"/>
    <p:sldId id="277" r:id="rId17"/>
    <p:sldId id="305" r:id="rId18"/>
    <p:sldId id="306" r:id="rId19"/>
    <p:sldId id="278" r:id="rId20"/>
    <p:sldId id="270" r:id="rId21"/>
    <p:sldId id="279" r:id="rId22"/>
    <p:sldId id="280" r:id="rId23"/>
    <p:sldId id="281" r:id="rId24"/>
    <p:sldId id="307" r:id="rId25"/>
    <p:sldId id="284" r:id="rId26"/>
    <p:sldId id="286" r:id="rId27"/>
    <p:sldId id="316" r:id="rId28"/>
    <p:sldId id="287" r:id="rId29"/>
    <p:sldId id="288" r:id="rId30"/>
    <p:sldId id="314" r:id="rId31"/>
    <p:sldId id="313" r:id="rId32"/>
    <p:sldId id="296" r:id="rId33"/>
    <p:sldId id="315" r:id="rId34"/>
    <p:sldId id="293" r:id="rId35"/>
    <p:sldId id="311" r:id="rId36"/>
    <p:sldId id="312" r:id="rId37"/>
    <p:sldId id="308" r:id="rId38"/>
    <p:sldId id="318" r:id="rId39"/>
    <p:sldId id="29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327"/>
  </p:normalViewPr>
  <p:slideViewPr>
    <p:cSldViewPr snapToGrid="0" showGuides="1">
      <p:cViewPr varScale="1">
        <p:scale>
          <a:sx n="96" d="100"/>
          <a:sy n="96" d="100"/>
        </p:scale>
        <p:origin x="168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EDBB-9332-5AC8-DCED-502B5B5BD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CB345-CEBA-5A15-D432-9BAF81480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D0CB4-204D-395F-9B62-B88BE6C5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66CB6-C301-F8C9-F568-154AD29E7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1F67A-9F4D-B30E-5F22-27546579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90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78C6-BA89-B2C7-51B9-5A73799A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62FE5-77E0-DDEF-275C-320015851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4535-DA1E-D2AB-723F-B3C4B7FA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BA4E-4869-18B7-C3C7-59BF5274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826A9-68BB-19B7-960C-FEC01754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9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732E74-5805-408E-AD28-C7FB70C8F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54D93-501E-A374-8A42-AA6D6420B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FC12A-A8E5-8729-185E-CAD0771C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963DB-A4D6-C092-669F-BDEEBE90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2F6B1-65AB-275E-F960-C56ED121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3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90B0-E182-1B7E-6287-6BDFE2C2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FC7B-CCED-297A-8984-809034FB0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EF278-6207-B723-8FD2-EBF16D48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ECE96-276F-185B-F737-8278E31C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92339-2EE9-E4B1-B1FF-254B349A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5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AB89D-F334-86CE-8A8A-33D464B6A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302A1-8942-4875-F66B-2F17D8E70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BB082-F0D7-32B5-6CDD-D6A111B6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F8CB3-11A8-F4D1-A1BF-D6F31A37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CB6CF-D85E-DF67-633E-8F65DD51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4001-5AF5-C192-FCB6-A259404B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C534-3B11-0647-C43E-E7EAD6E3A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C8E1D-20B2-2EFE-5FC2-A8E124865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7F867-53AB-E07B-D871-5A4B817EA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D4578-DD5B-8182-6248-A77C1057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51810-8254-A53D-CF81-D9A0E134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5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A36-2185-882F-A4AB-50D558D65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CAE46-865E-E66D-7E0E-D247196AD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2BA71-F9E3-9A76-F0B7-46C9B2ECD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EA2F2-C762-3D0A-7349-189E7A51B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57763-C8DD-B8F5-E17A-DA4E37593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3E046-C5A7-FD74-59E2-F18856DE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C77C6-D5C4-2C40-2853-E3BC01B6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1BBEC-BF1B-8C1A-F536-E35CE685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8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3EF5-A9F4-89AA-C5AD-6B8E9A36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A27A5-67C9-B0BE-9207-450C0FA7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E28B6-C893-BAAD-0D66-201E5A21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325E1-1CE4-A51F-1DCB-E360C07C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9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93D2D-EB09-E7A2-D093-0E1DDA43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48AC7-F02C-2458-B50A-6589D7FB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B526F-E406-9CAD-84B7-5BED9026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D113-9B1F-EED9-E528-8DECB35D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73085-4804-E54D-59C5-429A32393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D2E0E-B0EE-1E4E-5D68-F8AD67F94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2DD82-2ED8-32D9-5392-A2FC0E0E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9170B-E916-028D-8416-B2E2A5E8A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C9E0A-66C8-D276-9F9A-1C7EFD01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7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A64E-7FF8-379A-0EEA-7D021F7B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0482E-E7FD-F692-05ED-90D88AD60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BFEA0-ADAA-B01F-9E76-255486CE7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66872-7D1A-464E-F459-1EC6982A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38316-CB69-A55A-0AAD-844C6060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55FE7-BA82-FCB2-C940-B87C72BB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8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92FA3-E406-BDF0-9BA9-7770846F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C40DD-49EC-688F-145E-C28B07683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6095F-7B04-6933-0DFC-704FC3129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A928C-6ECA-0E46-94FA-CB12A2D5CCA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CB365-4857-7C10-3F53-BF8181871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D2D5-7827-46DB-C6EA-A3CC6B9A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DA68D-6D19-8047-AC41-1605204A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FC90/Sofia202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mml/csd/chemical-informatics-group/lennard-jones-fluid-properti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mmps.org/movies.html" TargetMode="External"/><Relationship Id="rId2" Type="http://schemas.openxmlformats.org/officeDocument/2006/relationships/hyperlink" Target="https://docs.lammps.org/Examp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s.uiuc.edu/Research/vm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03CB-5700-685B-7A85-42773AED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LAMMPS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C6E91-B124-33C1-5A6B-E1E6DF11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55" y="1518408"/>
            <a:ext cx="9803489" cy="42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1AC7-C945-FC1D-5CFD-B1B8D18E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Many LAMMPS Options…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4FFB8-A1FE-1E0C-AABA-64DCC9BAE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1825625"/>
            <a:ext cx="3882887" cy="4670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Pair-wise interactions: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375A1-A1F3-A0EA-611F-30EED729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252" y="1386921"/>
            <a:ext cx="5261230" cy="48276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474BA8-2713-26B4-EDCD-9152D347DA93}"/>
              </a:ext>
            </a:extLst>
          </p:cNvPr>
          <p:cNvSpPr txBox="1">
            <a:spLocks/>
          </p:cNvSpPr>
          <p:nvPr/>
        </p:nvSpPr>
        <p:spPr>
          <a:xfrm>
            <a:off x="5493026" y="6259374"/>
            <a:ext cx="3055074" cy="467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--etc.--</a:t>
            </a:r>
          </a:p>
        </p:txBody>
      </p:sp>
    </p:spTree>
    <p:extLst>
      <p:ext uri="{BB962C8B-B14F-4D97-AF65-F5344CB8AC3E}">
        <p14:creationId xmlns:p14="http://schemas.microsoft.com/office/powerpoint/2010/main" val="421501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Example: 2-Body System: Simplest Script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A03958-ACED-99BE-D8AA-77338F518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2026" y="2605763"/>
                <a:ext cx="10515600" cy="327965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Units: Lennard-Jones (dimensionless)</a:t>
                </a:r>
              </a:p>
              <a:p>
                <a:r>
                  <a:rPr lang="en-US" dirty="0"/>
                  <a:t>Energy scale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Length scale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A03958-ACED-99BE-D8AA-77338F518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2026" y="2605763"/>
                <a:ext cx="10515600" cy="3279651"/>
              </a:xfrm>
              <a:blipFill>
                <a:blip r:embed="rId2"/>
                <a:stretch>
                  <a:fillRect l="-965" t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82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D9E2-F2D8-79BD-EB79-D2EE2144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2-Body System: the first LAMMPS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870F-B636-35C1-6DA7-9DD158BF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1587086"/>
            <a:ext cx="11145078" cy="4905788"/>
          </a:xfrm>
        </p:spPr>
        <p:txBody>
          <a:bodyPr numCol="1" spcCol="45720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anything following ‘#’ is a comment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Units    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lj</a:t>
            </a: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boundary        f f f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stands for fixed boundaries in the x y z directions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atom_style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      atomic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(vs molecular)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read_data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2b.init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this file has configuration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pair_style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yukawa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0.00001 20.0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kappa cutoff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pair_coeff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* * -10.0 20.0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'*' means all particle type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dump    M all movie 500 movie.mp4 type type size 1000 1000 view 60 120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backcolor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white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boxcolor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black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adiam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1 3.0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fix F1 all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nve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‘fix’ commands tell LAMMPS how to run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run 100000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default timestep is 0.01 LJ units of time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B6D52-C926-743F-BA9A-72499C3EA101}"/>
              </a:ext>
            </a:extLst>
          </p:cNvPr>
          <p:cNvSpPr txBox="1"/>
          <p:nvPr/>
        </p:nvSpPr>
        <p:spPr>
          <a:xfrm>
            <a:off x="450574" y="1063866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In.lmp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764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D9E2-F2D8-79BD-EB79-D2EE2144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055"/>
            <a:ext cx="10515600" cy="65529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2-Body System: configuration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FBA5C-6F8A-36CA-002D-86056A10E4D3}"/>
              </a:ext>
            </a:extLst>
          </p:cNvPr>
          <p:cNvSpPr txBox="1"/>
          <p:nvPr/>
        </p:nvSpPr>
        <p:spPr>
          <a:xfrm>
            <a:off x="2213113" y="1269633"/>
            <a:ext cx="8547651" cy="535531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# how many of each</a:t>
            </a:r>
          </a:p>
          <a:p>
            <a:r>
              <a:rPr lang="en-US" dirty="0">
                <a:latin typeface="Courier" pitchFamily="2" charset="0"/>
              </a:rPr>
              <a:t>2 atoms</a:t>
            </a:r>
          </a:p>
          <a:p>
            <a:r>
              <a:rPr lang="en-US" dirty="0">
                <a:latin typeface="Courier" pitchFamily="2" charset="0"/>
              </a:rPr>
              <a:t>0 bonds</a:t>
            </a:r>
          </a:p>
          <a:p>
            <a:r>
              <a:rPr lang="en-US" dirty="0">
                <a:latin typeface="Courier" pitchFamily="2" charset="0"/>
              </a:rPr>
              <a:t>0 angles</a:t>
            </a:r>
          </a:p>
          <a:p>
            <a:r>
              <a:rPr lang="en-US" dirty="0">
                <a:latin typeface="Courier" pitchFamily="2" charset="0"/>
              </a:rPr>
              <a:t>0 dihedrals</a:t>
            </a:r>
          </a:p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# types</a:t>
            </a:r>
          </a:p>
          <a:p>
            <a:r>
              <a:rPr lang="en-US" dirty="0">
                <a:latin typeface="Courier" pitchFamily="2" charset="0"/>
              </a:rPr>
              <a:t>1 atom types</a:t>
            </a:r>
          </a:p>
          <a:p>
            <a:r>
              <a:rPr lang="en-US" dirty="0">
                <a:latin typeface="Courier" pitchFamily="2" charset="0"/>
              </a:rPr>
              <a:t>0 bond types</a:t>
            </a:r>
          </a:p>
          <a:p>
            <a:r>
              <a:rPr lang="en-US" dirty="0">
                <a:latin typeface="Courier" pitchFamily="2" charset="0"/>
              </a:rPr>
              <a:t>0 angle types</a:t>
            </a:r>
          </a:p>
          <a:p>
            <a:r>
              <a:rPr lang="en-US" dirty="0">
                <a:latin typeface="Courier" pitchFamily="2" charset="0"/>
              </a:rPr>
              <a:t>0 dihedral types</a:t>
            </a:r>
          </a:p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# simulation volume</a:t>
            </a:r>
          </a:p>
          <a:p>
            <a:r>
              <a:rPr lang="en-US" dirty="0">
                <a:latin typeface="Courier" pitchFamily="2" charset="0"/>
              </a:rPr>
              <a:t>-20 20 </a:t>
            </a:r>
            <a:r>
              <a:rPr lang="en-US" dirty="0" err="1">
                <a:latin typeface="Courier" pitchFamily="2" charset="0"/>
              </a:rPr>
              <a:t>xlo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xhi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-20 20 </a:t>
            </a:r>
            <a:r>
              <a:rPr lang="en-US" dirty="0" err="1">
                <a:latin typeface="Courier" pitchFamily="2" charset="0"/>
              </a:rPr>
              <a:t>ylo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yhi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-20 20 </a:t>
            </a:r>
            <a:r>
              <a:rPr lang="en-US" dirty="0" err="1">
                <a:latin typeface="Courier" pitchFamily="2" charset="0"/>
              </a:rPr>
              <a:t>zlo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zhi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# particle masses</a:t>
            </a:r>
          </a:p>
          <a:p>
            <a:r>
              <a:rPr lang="en-US" dirty="0">
                <a:latin typeface="Courier" pitchFamily="2" charset="0"/>
              </a:rPr>
              <a:t>Masses</a:t>
            </a:r>
          </a:p>
          <a:p>
            <a:r>
              <a:rPr lang="en-US" dirty="0">
                <a:latin typeface="Courier" pitchFamily="2" charset="0"/>
              </a:rPr>
              <a:t>1 100.0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# initial positions</a:t>
            </a:r>
          </a:p>
          <a:p>
            <a:r>
              <a:rPr lang="en-US" dirty="0">
                <a:latin typeface="Courier" pitchFamily="2" charset="0"/>
              </a:rPr>
              <a:t>Atoms</a:t>
            </a:r>
          </a:p>
          <a:p>
            <a:r>
              <a:rPr lang="en-US" dirty="0">
                <a:latin typeface="Courier" pitchFamily="2" charset="0"/>
              </a:rPr>
              <a:t>1 1 0 0 5.0</a:t>
            </a:r>
          </a:p>
          <a:p>
            <a:r>
              <a:rPr lang="en-US" dirty="0">
                <a:latin typeface="Courier" pitchFamily="2" charset="0"/>
              </a:rPr>
              <a:t>2 1 0 5.0 0</a:t>
            </a:r>
          </a:p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# initial velocities</a:t>
            </a:r>
          </a:p>
          <a:p>
            <a:r>
              <a:rPr lang="en-US" dirty="0">
                <a:latin typeface="Courier" pitchFamily="2" charset="0"/>
              </a:rPr>
              <a:t>Velocities</a:t>
            </a:r>
          </a:p>
          <a:p>
            <a:r>
              <a:rPr lang="en-US" dirty="0">
                <a:latin typeface="Courier" pitchFamily="2" charset="0"/>
              </a:rPr>
              <a:t>1 0.1 0 0</a:t>
            </a:r>
          </a:p>
          <a:p>
            <a:r>
              <a:rPr lang="en-US" dirty="0">
                <a:latin typeface="Courier" pitchFamily="2" charset="0"/>
              </a:rPr>
              <a:t>2 -0.1 0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C51FD-A5D6-8C1B-9464-52E3B4E9B819}"/>
              </a:ext>
            </a:extLst>
          </p:cNvPr>
          <p:cNvSpPr txBox="1"/>
          <p:nvPr/>
        </p:nvSpPr>
        <p:spPr>
          <a:xfrm>
            <a:off x="5770503" y="4596931"/>
            <a:ext cx="366445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To run LAMMPS at Linux prompt:</a:t>
            </a:r>
          </a:p>
          <a:p>
            <a:r>
              <a:rPr lang="en-US" sz="2000" dirty="0">
                <a:latin typeface="Courier" pitchFamily="2" charset="0"/>
              </a:rPr>
              <a:t>   </a:t>
            </a:r>
            <a:r>
              <a:rPr lang="en-US" sz="2000" dirty="0" err="1">
                <a:latin typeface="Courier" pitchFamily="2" charset="0"/>
              </a:rPr>
              <a:t>lmp</a:t>
            </a:r>
            <a:r>
              <a:rPr lang="en-US" sz="2000" dirty="0">
                <a:latin typeface="Courier" pitchFamily="2" charset="0"/>
              </a:rPr>
              <a:t> –in </a:t>
            </a:r>
            <a:r>
              <a:rPr lang="en-US" sz="2000" dirty="0" err="1">
                <a:latin typeface="Courier" pitchFamily="2" charset="0"/>
              </a:rPr>
              <a:t>in.lmp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/>
              <a:t>At Google </a:t>
            </a:r>
            <a:r>
              <a:rPr lang="en-US" sz="2000" dirty="0" err="1"/>
              <a:t>Colab</a:t>
            </a:r>
            <a:r>
              <a:rPr lang="en-US" sz="2000" dirty="0"/>
              <a:t> prompt:</a:t>
            </a:r>
          </a:p>
          <a:p>
            <a:r>
              <a:rPr lang="en-US" sz="2000" dirty="0">
                <a:latin typeface="Courier" pitchFamily="2" charset="0"/>
              </a:rPr>
              <a:t>   !</a:t>
            </a:r>
            <a:r>
              <a:rPr lang="en-US" sz="2000" dirty="0" err="1">
                <a:latin typeface="Courier" pitchFamily="2" charset="0"/>
              </a:rPr>
              <a:t>lmp</a:t>
            </a:r>
            <a:r>
              <a:rPr lang="en-US" sz="2000" dirty="0">
                <a:latin typeface="Courier" pitchFamily="2" charset="0"/>
              </a:rPr>
              <a:t> –in </a:t>
            </a:r>
            <a:r>
              <a:rPr lang="en-US" sz="2000" dirty="0" err="1">
                <a:latin typeface="Courier" pitchFamily="2" charset="0"/>
              </a:rPr>
              <a:t>in.lmp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D8D09-7259-ED39-C70B-4AEC98806227}"/>
              </a:ext>
            </a:extLst>
          </p:cNvPr>
          <p:cNvSpPr txBox="1"/>
          <p:nvPr/>
        </p:nvSpPr>
        <p:spPr>
          <a:xfrm>
            <a:off x="596348" y="1858997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2b.init:</a:t>
            </a:r>
          </a:p>
        </p:txBody>
      </p:sp>
    </p:spTree>
    <p:extLst>
      <p:ext uri="{BB962C8B-B14F-4D97-AF65-F5344CB8AC3E}">
        <p14:creationId xmlns:p14="http://schemas.microsoft.com/office/powerpoint/2010/main" val="257054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D9E2-F2D8-79BD-EB79-D2EE214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2-Body System: LAMMPS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FBA5C-6F8A-36CA-002D-86056A10E4D3}"/>
              </a:ext>
            </a:extLst>
          </p:cNvPr>
          <p:cNvSpPr txBox="1"/>
          <p:nvPr/>
        </p:nvSpPr>
        <p:spPr>
          <a:xfrm>
            <a:off x="1020418" y="1457738"/>
            <a:ext cx="1079975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FILE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log.lammps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Generated 0 of 1 mixed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pair_coeff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terms from geometric mixing rule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Neighbor list info ...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update every 1 steps, delay 10 steps, check yes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max neighbors/atom: 2000, page size: 100000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master list distance cutoff = 20.3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ghost atom cutoff = 20.3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binsize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= 10.15, bins = 4 4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1 neighbor lists, perpetual/occasional/extra = 1 0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(1) pair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yukawa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, perpetual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attributes: half, newton 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pair build: half/bin/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atomonly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/newton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stencil: half/bin/3d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bin: standard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running output (can modify format)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Per MPI rank memory allocation (min/avg/max) = 3.449 | 3.449 | 3.449 Mbytes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  Step          Temp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E_pair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E_mol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TotEng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        Press 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        0   0.65333333    -0.99995        0             -0.50995       -2.0833332e-07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100000   0.77451116    -1.0908334      0             -0.50995        7.3836847e-07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Loop time of 16.4969 on 16 procs for 100000 steps with 2 atoms</a:t>
            </a:r>
          </a:p>
        </p:txBody>
      </p:sp>
    </p:spTree>
    <p:extLst>
      <p:ext uri="{BB962C8B-B14F-4D97-AF65-F5344CB8AC3E}">
        <p14:creationId xmlns:p14="http://schemas.microsoft.com/office/powerpoint/2010/main" val="1262376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D9E2-F2D8-79BD-EB79-D2EE214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Example: 2-Body System: LAMMPS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FBA5C-6F8A-36CA-002D-86056A10E4D3}"/>
              </a:ext>
            </a:extLst>
          </p:cNvPr>
          <p:cNvSpPr txBox="1"/>
          <p:nvPr/>
        </p:nvSpPr>
        <p:spPr>
          <a:xfrm>
            <a:off x="1020418" y="1457738"/>
            <a:ext cx="79608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performance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summmary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Performance: 2618666.121 tau/day, 6061.727 timesteps/s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47.2% CPU use with 16 MPI tasks x 1 OpenMP threads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MPI task timing breakdown: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Section |  min time  |  avg time  |  max time  |%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varavg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| %total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---------------------------------------------------------------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Pair    | 0.0065179  | 0.0073573  | 0.011158   |   1.3 |  0.04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Neigh   | 0.00092834 | 0.0010157  | 0.0011349  |   0.2 |  0.01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Comm    | 0.35818    | 0.99744    | 1.7301     |  29.6 |  6.05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Output  | 5.4381     | 8.5553     | 15.289     |  91.4 | 51.86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Modify  | 0.013257   | 0.014555   | 0.019042   |   1.2 |  0.09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Other   |            | 6.921      |            |       | 41.96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---(lines not included in this slide)---</a:t>
            </a:r>
            <a:b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Total # of neighbors =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Ave neighs/atom = 0.5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Neighbor list builds = 474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Dangerous builds =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Total wall time: 0:00:17</a:t>
            </a:r>
          </a:p>
        </p:txBody>
      </p:sp>
    </p:spTree>
    <p:extLst>
      <p:ext uri="{BB962C8B-B14F-4D97-AF65-F5344CB8AC3E}">
        <p14:creationId xmlns:p14="http://schemas.microsoft.com/office/powerpoint/2010/main" val="647195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D9E2-F2D8-79BD-EB79-D2EE214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2-Body System: LAMMPS Graphical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4D424-7977-0A59-0B34-A0DD75C620C9}"/>
              </a:ext>
            </a:extLst>
          </p:cNvPr>
          <p:cNvSpPr txBox="1"/>
          <p:nvPr/>
        </p:nvSpPr>
        <p:spPr>
          <a:xfrm>
            <a:off x="838200" y="3727555"/>
            <a:ext cx="1789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Movie (mp4)</a:t>
            </a:r>
          </a:p>
        </p:txBody>
      </p:sp>
      <p:pic>
        <p:nvPicPr>
          <p:cNvPr id="7" name="movie">
            <a:hlinkClick r:id="" action="ppaction://media"/>
            <a:extLst>
              <a:ext uri="{FF2B5EF4-FFF2-40B4-BE49-F238E27FC236}">
                <a16:creationId xmlns:a16="http://schemas.microsoft.com/office/drawing/2014/main" id="{85E11F2B-B945-0D91-5A1C-68D0827D3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64" y="1357416"/>
            <a:ext cx="4894539" cy="48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D9E2-F2D8-79BD-EB79-D2EE2144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976"/>
            <a:ext cx="10515600" cy="7711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3-Body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870F-B636-35C1-6DA7-9DD158BF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1081087"/>
            <a:ext cx="11145078" cy="5120929"/>
          </a:xfrm>
        </p:spPr>
        <p:txBody>
          <a:bodyPr numCol="1" spcCol="45720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this keeps particles inside the box!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fix W all wall/reflect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xlo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xhi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ylo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yhi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zlo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zhi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label particles to have different interaction strengths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specify wildcar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d, but can override</a:t>
            </a:r>
            <a:endParaRPr lang="en-US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pair_style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yukawa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0.00001 50.0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pair_coeff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* * 0.0 50.0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pair_coeff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1 2 -20.0 50.0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pair_coeff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1 3 -20.0 50.0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pair_coeff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2 3 -5.0 20.0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give the particles different colors and sizes</a:t>
            </a:r>
            <a:endParaRPr lang="en-US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dump M all movie 500 movie.mp4 type type size 1000 1000 view 60 120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backcolor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white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boxcolor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black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acolor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1 red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color of particle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acolor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2 blue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acolor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  3 green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adiam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1 10.0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display diameter of particle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adiam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2 5.0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adiam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3 5.0</a:t>
            </a:r>
          </a:p>
        </p:txBody>
      </p:sp>
    </p:spTree>
    <p:extLst>
      <p:ext uri="{BB962C8B-B14F-4D97-AF65-F5344CB8AC3E}">
        <p14:creationId xmlns:p14="http://schemas.microsoft.com/office/powerpoint/2010/main" val="51674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D9E2-F2D8-79BD-EB79-D2EE2144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976"/>
            <a:ext cx="10515600" cy="7711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3-Body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870F-B636-35C1-6DA7-9DD158BF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1081086"/>
            <a:ext cx="11145078" cy="5466937"/>
          </a:xfrm>
        </p:spPr>
        <p:txBody>
          <a:bodyPr numCol="2" spcCol="45720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3 atoms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now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0 bonds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0 angles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0 dihedrals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3 atom types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can label differently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0 bond types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0 angle types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0 dihedral types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-40 40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xlo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xhi</a:t>
            </a: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-40 40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ylo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yhi</a:t>
            </a: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-40 40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zlo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zhi</a:t>
            </a: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Masses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1 10000.0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2 100.0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3 100.0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Atoms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1 1 0 0 0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2 2 0 0 5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3 3 0 0 -7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Velocities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1 0 0 0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2 0.25 0 -0.25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3 -0.25 0 0.25</a:t>
            </a:r>
          </a:p>
        </p:txBody>
      </p:sp>
    </p:spTree>
    <p:extLst>
      <p:ext uri="{BB962C8B-B14F-4D97-AF65-F5344CB8AC3E}">
        <p14:creationId xmlns:p14="http://schemas.microsoft.com/office/powerpoint/2010/main" val="545135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96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3-Body System: One Common Error</a:t>
            </a:r>
          </a:p>
        </p:txBody>
      </p:sp>
      <p:pic>
        <p:nvPicPr>
          <p:cNvPr id="6" name="out.mp4">
            <a:hlinkClick r:id="" action="ppaction://media"/>
            <a:extLst>
              <a:ext uri="{FF2B5EF4-FFF2-40B4-BE49-F238E27FC236}">
                <a16:creationId xmlns:a16="http://schemas.microsoft.com/office/drawing/2014/main" id="{1CD31198-513F-E895-FF2A-3876D659C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6351" y="1500681"/>
            <a:ext cx="2729948" cy="2729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61F763-C17B-19C6-21B3-4AF9447AD542}"/>
              </a:ext>
            </a:extLst>
          </p:cNvPr>
          <p:cNvSpPr txBox="1"/>
          <p:nvPr/>
        </p:nvSpPr>
        <p:spPr>
          <a:xfrm>
            <a:off x="1772142" y="4725087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ERROR: Lost atoms: 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original 3 current 1 (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/thermo.cpp:481)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Last command: run 200000</a:t>
            </a:r>
          </a:p>
        </p:txBody>
      </p:sp>
      <p:pic>
        <p:nvPicPr>
          <p:cNvPr id="8" name="out.mp4">
            <a:hlinkClick r:id="" action="ppaction://media"/>
            <a:extLst>
              <a:ext uri="{FF2B5EF4-FFF2-40B4-BE49-F238E27FC236}">
                <a16:creationId xmlns:a16="http://schemas.microsoft.com/office/drawing/2014/main" id="{62711CB4-205D-A525-DE30-BF3AB04E7E5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61831" y="1500680"/>
            <a:ext cx="2729947" cy="2729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F025B-2FEA-58FB-5AB5-830AC58ABB7E}"/>
              </a:ext>
            </a:extLst>
          </p:cNvPr>
          <p:cNvSpPr txBox="1"/>
          <p:nvPr/>
        </p:nvSpPr>
        <p:spPr>
          <a:xfrm>
            <a:off x="1662471" y="5502342"/>
            <a:ext cx="91609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a common error!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Absence of wall (add the wall)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Violent recoil of one particle from another (fix the potential or decrease time step)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975BF-628A-418D-4932-6E6C88D06135}"/>
              </a:ext>
            </a:extLst>
          </p:cNvPr>
          <p:cNvSpPr txBox="1"/>
          <p:nvPr/>
        </p:nvSpPr>
        <p:spPr>
          <a:xfrm>
            <a:off x="3836107" y="2265488"/>
            <a:ext cx="402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Try removing the reflective wall by commenting out the “fix wall line.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1F47E-5E0B-29D2-6F88-9ED66469FD1B}"/>
              </a:ext>
            </a:extLst>
          </p:cNvPr>
          <p:cNvSpPr txBox="1"/>
          <p:nvPr/>
        </p:nvSpPr>
        <p:spPr>
          <a:xfrm>
            <a:off x="7933385" y="4187366"/>
            <a:ext cx="255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Without  reflection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6E89F-52B1-2C6C-EE21-3A985C73D555}"/>
              </a:ext>
            </a:extLst>
          </p:cNvPr>
          <p:cNvSpPr txBox="1"/>
          <p:nvPr/>
        </p:nvSpPr>
        <p:spPr>
          <a:xfrm>
            <a:off x="1281218" y="4234846"/>
            <a:ext cx="2063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reflection</a:t>
            </a:r>
          </a:p>
        </p:txBody>
      </p:sp>
    </p:spTree>
    <p:extLst>
      <p:ext uri="{BB962C8B-B14F-4D97-AF65-F5344CB8AC3E}">
        <p14:creationId xmlns:p14="http://schemas.microsoft.com/office/powerpoint/2010/main" val="40248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0C8A-F3D8-F3BD-E1E8-B0C689E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Preliminaries…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E8D62-08A7-1321-C6D7-85FC4972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dirty="0"/>
              <a:t>Need to have installed LAMMPS binary + examples package on your Google Drive FIRST</a:t>
            </a:r>
          </a:p>
          <a:p>
            <a:r>
              <a:rPr lang="en-US" sz="4000" dirty="0"/>
              <a:t>From the email:</a:t>
            </a:r>
          </a:p>
          <a:p>
            <a:pPr lvl="1"/>
            <a:r>
              <a:rPr lang="en-US" sz="3400" dirty="0"/>
              <a:t>Go to </a:t>
            </a:r>
            <a:r>
              <a:rPr lang="en-US" sz="3400" dirty="0">
                <a:hlinkClick r:id="rId2"/>
              </a:rPr>
              <a:t>https://github.com/BKFC90/Sofia2023</a:t>
            </a:r>
            <a:endParaRPr lang="en-US" sz="3400" dirty="0"/>
          </a:p>
          <a:p>
            <a:pPr lvl="1"/>
            <a:r>
              <a:rPr lang="en-US" sz="3400" dirty="0"/>
              <a:t>Click on Sofia2023_Setup</a:t>
            </a:r>
          </a:p>
          <a:p>
            <a:pPr lvl="1"/>
            <a:r>
              <a:rPr lang="en-US" sz="3400" dirty="0"/>
              <a:t>When the window opens, click “Open in </a:t>
            </a:r>
            <a:r>
              <a:rPr lang="en-US" sz="3400" dirty="0" err="1"/>
              <a:t>Colab</a:t>
            </a:r>
            <a:r>
              <a:rPr lang="en-US" sz="3400" dirty="0"/>
              <a:t>”</a:t>
            </a:r>
          </a:p>
          <a:p>
            <a:pPr lvl="1"/>
            <a:r>
              <a:rPr lang="en-US" sz="3400" dirty="0"/>
              <a:t>Run the complete notebook via Runtime-&gt;Run all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Load the Examples notebook for today:</a:t>
            </a:r>
          </a:p>
          <a:p>
            <a:pPr lvl="1"/>
            <a:r>
              <a:rPr lang="en-US" sz="3400" dirty="0"/>
              <a:t>Go to </a:t>
            </a:r>
            <a:r>
              <a:rPr lang="en-US" sz="3400" dirty="0">
                <a:hlinkClick r:id="rId2"/>
              </a:rPr>
              <a:t>https://github.com/BKFC90/Sofia2023</a:t>
            </a:r>
            <a:endParaRPr lang="en-US" sz="3400" dirty="0"/>
          </a:p>
          <a:p>
            <a:pPr lvl="1"/>
            <a:r>
              <a:rPr lang="en-US" sz="3400" dirty="0"/>
              <a:t>Click on Sofia2023_Examples</a:t>
            </a:r>
          </a:p>
          <a:p>
            <a:pPr lvl="1"/>
            <a:r>
              <a:rPr lang="en-US" sz="3400" dirty="0"/>
              <a:t>When the window opens, click “Open in </a:t>
            </a:r>
            <a:r>
              <a:rPr lang="en-US" sz="3400" dirty="0" err="1"/>
              <a:t>Colab</a:t>
            </a:r>
            <a:r>
              <a:rPr lang="en-US" sz="3400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4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Lennard-Jones System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3958-ACED-99BE-D8AA-77338F51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1021"/>
            <a:ext cx="4309153" cy="2355957"/>
          </a:xfrm>
        </p:spPr>
        <p:txBody>
          <a:bodyPr/>
          <a:lstStyle/>
          <a:p>
            <a:r>
              <a:rPr lang="en-US" dirty="0"/>
              <a:t>Describes semi-quantitatively many inter-atomic interactions</a:t>
            </a:r>
          </a:p>
          <a:p>
            <a:r>
              <a:rPr lang="en-US" dirty="0"/>
              <a:t>A useful starting point for molecular interactions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6BD0F0-D5D6-1712-EEAD-1F02C0423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485" y="1690688"/>
            <a:ext cx="5717071" cy="402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E747E-C90F-605F-6F25-50CD23289412}"/>
              </a:ext>
            </a:extLst>
          </p:cNvPr>
          <p:cNvSpPr/>
          <p:nvPr/>
        </p:nvSpPr>
        <p:spPr>
          <a:xfrm>
            <a:off x="9130748" y="2251021"/>
            <a:ext cx="2058808" cy="664457"/>
          </a:xfrm>
          <a:prstGeom prst="rect">
            <a:avLst/>
          </a:prstGeom>
          <a:solidFill>
            <a:srgbClr val="FFFF00">
              <a:alpha val="1967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1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Lennard-Jones System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3958-ACED-99BE-D8AA-77338F51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öhne"/>
              </a:rPr>
              <a:t>Applications: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Söhne"/>
              </a:rPr>
              <a:t>Gases, liquids, and solids.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Söhne"/>
              </a:rPr>
              <a:t>Materials science.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Söhne"/>
              </a:rPr>
              <a:t>Phase transitions, adsorption, and diffusion phenomena.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Söhne"/>
              </a:rPr>
              <a:t>Polymers and biomolecules</a:t>
            </a:r>
            <a:endParaRPr lang="en-US" b="0" i="0" dirty="0">
              <a:effectLst/>
              <a:latin typeface="Söhne"/>
            </a:endParaRPr>
          </a:p>
          <a:p>
            <a:r>
              <a:rPr lang="en-US" dirty="0"/>
              <a:t>LJ is a “pretty good” approximation of many liquids and gases, to the extent that it is a ‘standard’: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E32AF-3973-460B-CF5F-60E374B9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12" y="4325852"/>
            <a:ext cx="3431175" cy="1247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146488-9330-9864-7670-D8CEB908DE41}"/>
              </a:ext>
            </a:extLst>
          </p:cNvPr>
          <p:cNvSpPr txBox="1"/>
          <p:nvPr/>
        </p:nvSpPr>
        <p:spPr>
          <a:xfrm>
            <a:off x="1764782" y="5572897"/>
            <a:ext cx="866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https://www.nist.gov/mml/csd/chemical-informatics-group/lennard-jones-fluid-properties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68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52" y="271671"/>
            <a:ext cx="10515600" cy="816045"/>
          </a:xfrm>
        </p:spPr>
        <p:txBody>
          <a:bodyPr/>
          <a:lstStyle/>
          <a:p>
            <a:pPr algn="ctr"/>
            <a:r>
              <a:rPr lang="en-US" dirty="0"/>
              <a:t>Example: Lennard-Jones System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3958-ACED-99BE-D8AA-77338F51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484242"/>
            <a:ext cx="11582400" cy="5102087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now periodic boundary 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boundary p p 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specify initial position lattice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no separate file needed here!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and specify concentration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lattice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sc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0.3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specify geometric region (a cube)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region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myregion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block 0 10 0 10 0 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tell LAMMPS this is simulation volume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create_box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1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myregion</a:t>
            </a: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put the atoms in the box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create_atoms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1 box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specify mass here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mass            1 1.0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LJ potential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pair_style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lj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/sf 2.5 # default cutoff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pair_coeff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1 1 0.5 1.0 2.5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# specify neighbor parameter</a:t>
            </a: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neighbor        0.3 bin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neigh_modify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every 20 delay 0 check yes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fix F1 all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nve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(equations of motion)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00FF00"/>
                </a:highlight>
                <a:latin typeface="Courier" pitchFamily="2" charset="0"/>
              </a:rPr>
              <a:t># output of all atom positions per 1000 steps</a:t>
            </a:r>
            <a:endParaRPr lang="en-US" sz="1600" dirty="0">
              <a:solidFill>
                <a:srgbClr val="000000"/>
              </a:solidFill>
              <a:effectLst/>
              <a:highlight>
                <a:srgbClr val="00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dump D1 all custom 1000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atom.dat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id type x y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running listing of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thermo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 parameters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thermo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1000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thermo_style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custom step temp pe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ke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etotal</a:t>
            </a: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timestep 0.005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run 100000</a:t>
            </a:r>
          </a:p>
        </p:txBody>
      </p:sp>
    </p:spTree>
    <p:extLst>
      <p:ext uri="{BB962C8B-B14F-4D97-AF65-F5344CB8AC3E}">
        <p14:creationId xmlns:p14="http://schemas.microsoft.com/office/powerpoint/2010/main" val="323595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Lennard-Jones System (1): Output</a:t>
            </a:r>
          </a:p>
        </p:txBody>
      </p:sp>
      <p:pic>
        <p:nvPicPr>
          <p:cNvPr id="6" name="out.mp4">
            <a:hlinkClick r:id="" action="ppaction://media"/>
            <a:extLst>
              <a:ext uri="{FF2B5EF4-FFF2-40B4-BE49-F238E27FC236}">
                <a16:creationId xmlns:a16="http://schemas.microsoft.com/office/drawing/2014/main" id="{7E5F255E-0399-873A-FD14-DE8550E83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669" y="3527701"/>
            <a:ext cx="2965174" cy="2965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ADA42-6344-1263-14D9-DE0FFB3BD75F}"/>
              </a:ext>
            </a:extLst>
          </p:cNvPr>
          <p:cNvSpPr txBox="1"/>
          <p:nvPr/>
        </p:nvSpPr>
        <p:spPr>
          <a:xfrm>
            <a:off x="2591048" y="1578143"/>
            <a:ext cx="894828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  Step          Temp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PotEng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KinEng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TotEng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        0   0             -0.4472629      0             -0.4472629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1000   2.1508437e-22 -0.4472629      3.2230393e-22 -0.4472629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2000   1.3968914e-08 -0.44726292     2.0932418e-08 -0.4472629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  3000   0.19217331    -0.73525546     0.2879717     -0.44728375   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***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    99000   0.42357295    -1.0820611      0.63472406    -0.44733708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100000   0.43462202    -1.0986219      0.6512811     -0.44734076   </a:t>
            </a:r>
          </a:p>
        </p:txBody>
      </p:sp>
    </p:spTree>
    <p:extLst>
      <p:ext uri="{BB962C8B-B14F-4D97-AF65-F5344CB8AC3E}">
        <p14:creationId xmlns:p14="http://schemas.microsoft.com/office/powerpoint/2010/main" val="243879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55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Lennard-Jones System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A03958-ACED-99BE-D8AA-77338F518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2721" y="1095375"/>
                <a:ext cx="10515600" cy="4667250"/>
              </a:xfrm>
            </p:spPr>
            <p:txBody>
              <a:bodyPr>
                <a:normAutofit fontScale="32500" lnSpcReduction="2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endParaRPr lang="en-US" sz="6400" dirty="0">
                  <a:solidFill>
                    <a:srgbClr val="000000"/>
                  </a:solidFill>
                  <a:effectLst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6400" dirty="0">
                    <a:solidFill>
                      <a:srgbClr val="000000"/>
                    </a:solidFill>
                    <a:effectLst/>
                  </a:rPr>
                  <a:t>Typically we want a conserved-energy system, but we also want to specify a temperature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6400" dirty="0">
                    <a:solidFill>
                      <a:srgbClr val="000000"/>
                    </a:solidFill>
                    <a:effectLst/>
                  </a:rPr>
                  <a:t>Fix the temperature with a Langevin thermostat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6400" dirty="0"/>
                  <a:t>Langevin equation: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6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6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6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nor/>
                          </m:rPr>
                          <a:rPr lang="en-US" sz="6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6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6400" b="0" i="0" smtClean="0">
                        <a:latin typeface="Cambria Math" panose="02040503050406030204" pitchFamily="18" charset="0"/>
                      </a:rPr>
                      <m:t> =−</m:t>
                    </m:r>
                    <m:f>
                      <m:fPr>
                        <m:ctrlPr>
                          <a:rPr lang="en-US" sz="6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6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m:rPr>
                        <m:nor/>
                      </m:rPr>
                      <a:rPr lang="en-US" sz="6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z="6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6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6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6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6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6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6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6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6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6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6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6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6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6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6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𝑘𝑇𝑚</m:t>
                            </m:r>
                          </m:num>
                          <m:den>
                            <m:r>
                              <a:rPr lang="en-US" sz="6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6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6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6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rad>
                    <m:r>
                      <a:rPr lang="en-US" sz="6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6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6400" dirty="0"/>
                  <a:t> is random vector; </a:t>
                </a:r>
                <a14:m>
                  <m:oMath xmlns:m="http://schemas.openxmlformats.org/officeDocument/2006/math">
                    <m:r>
                      <a:rPr lang="en-US" sz="6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6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6400" dirty="0"/>
                  <a:t> is timestep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6400" dirty="0"/>
                  <a:t>1</a:t>
                </a:r>
                <a:r>
                  <a:rPr lang="en-US" sz="6400" baseline="30000" dirty="0"/>
                  <a:t>st</a:t>
                </a:r>
                <a:r>
                  <a:rPr lang="en-US" sz="6400" dirty="0"/>
                  <a:t> term: drag force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6400" dirty="0"/>
                  <a:t>2</a:t>
                </a:r>
                <a:r>
                  <a:rPr lang="en-US" sz="6400" baseline="30000" dirty="0"/>
                  <a:t>nd</a:t>
                </a:r>
                <a:r>
                  <a:rPr lang="en-US" sz="6400" dirty="0"/>
                  <a:t> term: random force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6400" dirty="0"/>
                  <a:t>Combined, the Langevin forces help to move the system to equilibrium</a:t>
                </a:r>
              </a:p>
              <a:p>
                <a:pPr>
                  <a:spcBef>
                    <a:spcPts val="600"/>
                  </a:spcBef>
                </a:pPr>
                <a:endParaRPr lang="en-US" sz="64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55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Courier" pitchFamily="2" charset="0"/>
                  </a:rPr>
                  <a:t># Note that we can define variables:</a:t>
                </a:r>
                <a:endParaRPr lang="en-US" sz="550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urier" pitchFamily="2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5500" dirty="0">
                    <a:solidFill>
                      <a:srgbClr val="000000"/>
                    </a:solidFill>
                    <a:latin typeface="Courier" pitchFamily="2" charset="0"/>
                  </a:rPr>
                  <a:t>v</a:t>
                </a:r>
                <a:r>
                  <a:rPr lang="en-US" sz="5500" dirty="0">
                    <a:solidFill>
                      <a:srgbClr val="000000"/>
                    </a:solidFill>
                    <a:effectLst/>
                    <a:latin typeface="Courier" pitchFamily="2" charset="0"/>
                  </a:rPr>
                  <a:t>ariable T = 0.75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550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Courier" pitchFamily="2" charset="0"/>
                  </a:rPr>
                  <a:t># We now fix the temperature with a ‘thermostat’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5500" dirty="0">
                    <a:solidFill>
                      <a:srgbClr val="000000"/>
                    </a:solidFill>
                    <a:effectLst/>
                    <a:latin typeface="Courier" pitchFamily="2" charset="0"/>
                  </a:rPr>
                  <a:t>fix             F1 all </a:t>
                </a:r>
                <a:r>
                  <a:rPr lang="en-US" sz="5500" dirty="0" err="1">
                    <a:solidFill>
                      <a:srgbClr val="000000"/>
                    </a:solidFill>
                    <a:effectLst/>
                    <a:latin typeface="Courier" pitchFamily="2" charset="0"/>
                  </a:rPr>
                  <a:t>nve</a:t>
                </a:r>
                <a:r>
                  <a:rPr lang="en-US" sz="5500" dirty="0">
                    <a:solidFill>
                      <a:srgbClr val="000000"/>
                    </a:solidFill>
                    <a:effectLst/>
                    <a:latin typeface="Courier" pitchFamily="2" charset="0"/>
                  </a:rPr>
                  <a:t>/limit 0.1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5500" dirty="0">
                    <a:solidFill>
                      <a:srgbClr val="000000"/>
                    </a:solidFill>
                    <a:effectLst/>
                    <a:latin typeface="Courier" pitchFamily="2" charset="0"/>
                  </a:rPr>
                  <a:t>fix             lang all </a:t>
                </a:r>
                <a:r>
                  <a:rPr lang="en-US" sz="5500" dirty="0" err="1">
                    <a:solidFill>
                      <a:srgbClr val="000000"/>
                    </a:solidFill>
                    <a:effectLst/>
                    <a:latin typeface="Courier" pitchFamily="2" charset="0"/>
                  </a:rPr>
                  <a:t>langevin</a:t>
                </a:r>
                <a:r>
                  <a:rPr lang="en-US" sz="5500" dirty="0">
                    <a:solidFill>
                      <a:srgbClr val="000000"/>
                    </a:solidFill>
                    <a:effectLst/>
                    <a:latin typeface="Courier" pitchFamily="2" charset="0"/>
                  </a:rPr>
                  <a:t> $T $T 10.0 10235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A03958-ACED-99BE-D8AA-77338F518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2721" y="1095375"/>
                <a:ext cx="10515600" cy="4667250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73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Example: Lennard-Jones System (2):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CADA42-6344-1263-14D9-DE0FFB3BD75F}"/>
              </a:ext>
            </a:extLst>
          </p:cNvPr>
          <p:cNvSpPr txBox="1"/>
          <p:nvPr/>
        </p:nvSpPr>
        <p:spPr>
          <a:xfrm>
            <a:off x="4792629" y="1690688"/>
            <a:ext cx="638828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trajectory file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atom.dat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ITEM: TIMESTEP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0</a:t>
            </a:r>
          </a:p>
          <a:p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ITEM: NUMBER OF ATOMS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1000</a:t>
            </a:r>
          </a:p>
          <a:p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ITEM: BOX BOUNDS pp pp pp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0.0000000000000000e+00 2.1544346900318839e+01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0.0000000000000000e+00 2.1544346900318839e+01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0.0000000000000000e+00 2.1544346900318839e+01</a:t>
            </a:r>
          </a:p>
          <a:p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ITEM: ATOMS id type x y z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1 1 0 0 0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2 1 2.15443 0 0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3 1 4.30887 0 0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4 1 6.4633 0 0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5 1 8.61774 0 0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etc</a:t>
            </a:r>
            <a:endParaRPr lang="en-US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pic>
        <p:nvPicPr>
          <p:cNvPr id="4" name="out.mp4">
            <a:hlinkClick r:id="" action="ppaction://media"/>
            <a:extLst>
              <a:ext uri="{FF2B5EF4-FFF2-40B4-BE49-F238E27FC236}">
                <a16:creationId xmlns:a16="http://schemas.microsoft.com/office/drawing/2014/main" id="{C316F173-656E-F682-F947-52F94F7A88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174" y="1934819"/>
            <a:ext cx="3745824" cy="37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Example: Lennard-Jones System (2): Phase Diagram</a:t>
            </a:r>
          </a:p>
        </p:txBody>
      </p:sp>
      <p:pic>
        <p:nvPicPr>
          <p:cNvPr id="3" name="Picture 2" descr="A diagram of liquid and liquid&#10;&#10;Description automatically generated with medium confidence">
            <a:extLst>
              <a:ext uri="{FF2B5EF4-FFF2-40B4-BE49-F238E27FC236}">
                <a16:creationId xmlns:a16="http://schemas.microsoft.com/office/drawing/2014/main" id="{D8A17F10-F3E9-88AC-76A7-9EA788243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00" y="1690688"/>
            <a:ext cx="4846400" cy="42146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C7957-D30C-F7AE-EB9A-E9FA2A8A2356}"/>
              </a:ext>
            </a:extLst>
          </p:cNvPr>
          <p:cNvCxnSpPr/>
          <p:nvPr/>
        </p:nvCxnSpPr>
        <p:spPr>
          <a:xfrm flipV="1">
            <a:off x="5035826" y="1484243"/>
            <a:ext cx="0" cy="4187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nut 13">
            <a:extLst>
              <a:ext uri="{FF2B5EF4-FFF2-40B4-BE49-F238E27FC236}">
                <a16:creationId xmlns:a16="http://schemas.microsoft.com/office/drawing/2014/main" id="{5BD9AC47-B20F-B4C0-5CC8-1707CE0B6810}"/>
              </a:ext>
            </a:extLst>
          </p:cNvPr>
          <p:cNvSpPr/>
          <p:nvPr/>
        </p:nvSpPr>
        <p:spPr>
          <a:xfrm>
            <a:off x="4876802" y="4438444"/>
            <a:ext cx="318047" cy="320040"/>
          </a:xfrm>
          <a:prstGeom prst="donut">
            <a:avLst>
              <a:gd name="adj" fmla="val 751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04DE30AB-1A33-4641-5AC3-DF442DC1F1AB}"/>
              </a:ext>
            </a:extLst>
          </p:cNvPr>
          <p:cNvSpPr/>
          <p:nvPr/>
        </p:nvSpPr>
        <p:spPr>
          <a:xfrm>
            <a:off x="4876801" y="3418066"/>
            <a:ext cx="318047" cy="320040"/>
          </a:xfrm>
          <a:prstGeom prst="donut">
            <a:avLst>
              <a:gd name="adj" fmla="val 751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85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C7E3-52BD-3EBD-BB60-171B7D44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pPr algn="ctr"/>
            <a:r>
              <a:rPr lang="en-US" dirty="0"/>
              <a:t>Radial distribution function g(r) (1000 atoms)</a:t>
            </a:r>
          </a:p>
        </p:txBody>
      </p:sp>
      <p:pic>
        <p:nvPicPr>
          <p:cNvPr id="5" name="Content Placeholder 4" descr="A picture containing plot, diagram, text, line&#10;&#10;Description automatically generated">
            <a:extLst>
              <a:ext uri="{FF2B5EF4-FFF2-40B4-BE49-F238E27FC236}">
                <a16:creationId xmlns:a16="http://schemas.microsoft.com/office/drawing/2014/main" id="{4305B119-E26F-6F26-1750-B0425370B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234" y="1587085"/>
            <a:ext cx="3917329" cy="3917329"/>
          </a:xfrm>
        </p:spPr>
      </p:pic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D918637E-2021-81AD-5A4F-78892E98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15" y="1587085"/>
            <a:ext cx="3917329" cy="3917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9A519-6E8E-D983-611A-22E844CD7C7C}"/>
              </a:ext>
            </a:extLst>
          </p:cNvPr>
          <p:cNvSpPr txBox="1"/>
          <p:nvPr/>
        </p:nvSpPr>
        <p:spPr>
          <a:xfrm>
            <a:off x="2831091" y="5455622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liquid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70143-0E5E-9FC1-D4A0-FD19A41E91A6}"/>
              </a:ext>
            </a:extLst>
          </p:cNvPr>
          <p:cNvSpPr txBox="1"/>
          <p:nvPr/>
        </p:nvSpPr>
        <p:spPr>
          <a:xfrm>
            <a:off x="7715700" y="5455621"/>
            <a:ext cx="1627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fluid/gas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16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106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Polymer System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3958-ACED-99BE-D8AA-77338F51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721" y="1356189"/>
            <a:ext cx="10515600" cy="500174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000000"/>
                </a:solidFill>
                <a:effectLst/>
              </a:rPr>
              <a:t>Simple model of polymers by Rouse </a:t>
            </a:r>
            <a:r>
              <a:rPr lang="en-US" sz="2000" dirty="0">
                <a:solidFill>
                  <a:srgbClr val="000000"/>
                </a:solidFill>
              </a:rPr>
              <a:t>model</a:t>
            </a:r>
            <a:r>
              <a:rPr lang="en-US" sz="2000" dirty="0">
                <a:solidFill>
                  <a:srgbClr val="000000"/>
                </a:solidFill>
                <a:effectLst/>
              </a:rPr>
              <a:t>: beads on a string, attached by springs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000000"/>
                </a:solidFill>
              </a:rPr>
              <a:t>Two issues to start with: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</a:rPr>
              <a:t>Must specify bond information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</a:rPr>
              <a:t>Not a uniform system: must specify all bead coordinates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: in practice, use/write a program to do this (my C++ source code available in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 folder after examples)</a:t>
            </a:r>
            <a:endParaRPr lang="en-US" sz="2000" dirty="0">
              <a:highlight>
                <a:srgbClr val="FFFF00"/>
              </a:highlight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atom_style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 changes because there are bonds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atom_style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molecular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now must include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init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 file with all coordinates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read_data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poly.init</a:t>
            </a: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interactions and bond values usually specified separately</a:t>
            </a:r>
            <a:endParaRPr lang="en-US" sz="16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include interactions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# otherwise similar to LJ examples</a:t>
            </a: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variable T equal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etc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timestep 0.01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run 50000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80A5-A9F2-4A7C-1F5F-54B262AA27E2}"/>
              </a:ext>
            </a:extLst>
          </p:cNvPr>
          <p:cNvSpPr txBox="1"/>
          <p:nvPr/>
        </p:nvSpPr>
        <p:spPr>
          <a:xfrm>
            <a:off x="3922643" y="5609987"/>
            <a:ext cx="764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rgbClr val="000000"/>
                </a:solidFill>
                <a:effectLst/>
              </a:rPr>
              <a:t>The model: 5x5 polymers with 20 ‘beads’ each (500 total)</a:t>
            </a:r>
          </a:p>
        </p:txBody>
      </p:sp>
    </p:spTree>
    <p:extLst>
      <p:ext uri="{BB962C8B-B14F-4D97-AF65-F5344CB8AC3E}">
        <p14:creationId xmlns:p14="http://schemas.microsoft.com/office/powerpoint/2010/main" val="3792831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75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Polymer System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3958-ACED-99BE-D8AA-77338F51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6296" y="1119884"/>
            <a:ext cx="6630326" cy="553554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500 atoms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475 bonds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0 angles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0 dihedrals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impropers</a:t>
            </a: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2 atom types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1 bond types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0 angle types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0 dihedral types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0 improper types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-15 15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xlo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xhi</a:t>
            </a: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-15 15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ylo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yhi</a:t>
            </a: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-15 15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zlo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</a:rPr>
              <a:t>zhi</a:t>
            </a: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Masses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1 1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2 1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Atoms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1 1 1 -7.85 -12 -12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2 1 1 -6.85 -12 -12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3 1 1 -5.85 -12 -12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etc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Velocities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1       0       0       0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2       0       0       0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3       0       0       0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4       0       0       0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5       0       0       0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Bonds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1       1       1       2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2       1       2       3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3       1       3       4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4       1       4       5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5       1       5       6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6       1       6       7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7       1       7       8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8       1       8       9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9       1       9       10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etc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33E3C-18C6-534C-D4A0-6FCB70610BAA}"/>
              </a:ext>
            </a:extLst>
          </p:cNvPr>
          <p:cNvSpPr txBox="1"/>
          <p:nvPr/>
        </p:nvSpPr>
        <p:spPr>
          <a:xfrm>
            <a:off x="940904" y="2743199"/>
            <a:ext cx="151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poly.init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277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1B74-7272-45A7-9271-643A4D75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680" y="404193"/>
            <a:ext cx="3279663" cy="62878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616F8-3644-AB6F-C9FF-A999F404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82" y="1219200"/>
            <a:ext cx="3279662" cy="4545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B43EB-8768-A510-5AA3-2F82E194D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57" y="1219201"/>
            <a:ext cx="3279661" cy="45454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ECEEC7-3005-FDE1-64EB-343D189E7921}"/>
              </a:ext>
            </a:extLst>
          </p:cNvPr>
          <p:cNvSpPr txBox="1">
            <a:spLocks/>
          </p:cNvSpPr>
          <p:nvPr/>
        </p:nvSpPr>
        <p:spPr>
          <a:xfrm>
            <a:off x="7023656" y="404193"/>
            <a:ext cx="3279661" cy="628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scripts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C6EE64-01C5-3DEE-1098-E0B36454BE0C}"/>
              </a:ext>
            </a:extLst>
          </p:cNvPr>
          <p:cNvSpPr txBox="1">
            <a:spLocks/>
          </p:cNvSpPr>
          <p:nvPr/>
        </p:nvSpPr>
        <p:spPr>
          <a:xfrm>
            <a:off x="7023656" y="5950918"/>
            <a:ext cx="3279661" cy="628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double-click to edit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D6AEFF-16EF-CE95-4F1C-13C881D089D2}"/>
              </a:ext>
            </a:extLst>
          </p:cNvPr>
          <p:cNvSpPr/>
          <p:nvPr/>
        </p:nvSpPr>
        <p:spPr>
          <a:xfrm>
            <a:off x="8507896" y="3935895"/>
            <a:ext cx="914400" cy="556591"/>
          </a:xfrm>
          <a:prstGeom prst="donut">
            <a:avLst>
              <a:gd name="adj" fmla="val 1067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249E72AF-B707-527D-255D-6A56011389B7}"/>
              </a:ext>
            </a:extLst>
          </p:cNvPr>
          <p:cNvSpPr/>
          <p:nvPr/>
        </p:nvSpPr>
        <p:spPr>
          <a:xfrm>
            <a:off x="6824870" y="3086100"/>
            <a:ext cx="685800" cy="685800"/>
          </a:xfrm>
          <a:prstGeom prst="donut">
            <a:avLst>
              <a:gd name="adj" fmla="val 1067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FCF3B7C2-AAC5-E909-235E-BFB9B3CC7CA7}"/>
              </a:ext>
            </a:extLst>
          </p:cNvPr>
          <p:cNvSpPr/>
          <p:nvPr/>
        </p:nvSpPr>
        <p:spPr>
          <a:xfrm>
            <a:off x="1613694" y="1755912"/>
            <a:ext cx="685800" cy="685800"/>
          </a:xfrm>
          <a:prstGeom prst="donut">
            <a:avLst>
              <a:gd name="adj" fmla="val 1067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45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504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Polymer System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3958-ACED-99BE-D8AA-77338F51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721" y="1060175"/>
            <a:ext cx="10515600" cy="52977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Difficulties with previous example: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Rouse springs are a good first approximation, but in practice bonds have limited extension.</a:t>
            </a:r>
          </a:p>
          <a:p>
            <a:pPr lvl="1"/>
            <a:r>
              <a:rPr lang="en-US" dirty="0"/>
              <a:t>Address this with a FENE (finite extensible non-linear elastic) interaction: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makes the simulation more realistic, but there’s a risk of breaching the log singularity: if you do, the LAMMPS simulation crashes (if you get close, there’s a warning).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600" dirty="0"/>
          </a:p>
        </p:txBody>
      </p:sp>
      <p:pic>
        <p:nvPicPr>
          <p:cNvPr id="1026" name="Picture 2" descr="FENE potential">
            <a:extLst>
              <a:ext uri="{FF2B5EF4-FFF2-40B4-BE49-F238E27FC236}">
                <a16:creationId xmlns:a16="http://schemas.microsoft.com/office/drawing/2014/main" id="{A8D6257D-9509-E4DB-9D1B-7E5FB5E0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93" y="2687110"/>
            <a:ext cx="4257433" cy="25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3BEA3E-0437-F2E0-F5AE-2472DCD405B4}"/>
                  </a:ext>
                </a:extLst>
              </p:cNvPr>
              <p:cNvSpPr txBox="1"/>
              <p:nvPr/>
            </p:nvSpPr>
            <p:spPr>
              <a:xfrm>
                <a:off x="1546089" y="3429000"/>
                <a:ext cx="5001244" cy="883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3BEA3E-0437-F2E0-F5AE-2472DCD4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89" y="3429000"/>
                <a:ext cx="5001244" cy="883255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924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504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Polymer System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3958-ACED-99BE-D8AA-77338F51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721" y="1060175"/>
            <a:ext cx="10515600" cy="52977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Difficulties with previous example: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Polymers can be very long and folded inside small volume</a:t>
            </a:r>
          </a:p>
          <a:p>
            <a:pPr lvl="1"/>
            <a:r>
              <a:rPr lang="en-US" dirty="0"/>
              <a:t>The initial configuration must put the polymer entirely inside the volume, AND must respect the FENE singularities</a:t>
            </a:r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2800" dirty="0"/>
              <a:t>Address both issues with “soft interactions”:</a:t>
            </a:r>
          </a:p>
          <a:p>
            <a:pPr marL="457200" lvl="1" indent="0" algn="ctr">
              <a:buNone/>
            </a:pPr>
            <a:endParaRPr lang="en-US" dirty="0"/>
          </a:p>
          <a:p>
            <a:pPr lvl="1"/>
            <a:r>
              <a:rPr lang="en-US" dirty="0"/>
              <a:t>No singularities or hard cores</a:t>
            </a:r>
          </a:p>
          <a:p>
            <a:pPr lvl="1"/>
            <a:r>
              <a:rPr lang="en-US" dirty="0"/>
              <a:t>Start the simulation with polymers in compressed (perhaps linear) state that is easy to program, with very short (unrealistic) separations</a:t>
            </a:r>
          </a:p>
          <a:p>
            <a:pPr lvl="1"/>
            <a:r>
              <a:rPr lang="en-US" dirty="0"/>
              <a:t>Run the simulation with soft interactions until the polymer expands to realistic length (folded, coiled) and separations</a:t>
            </a:r>
          </a:p>
          <a:p>
            <a:pPr lvl="1"/>
            <a:r>
              <a:rPr lang="en-US" dirty="0"/>
              <a:t>Then turn on real potentials</a:t>
            </a:r>
          </a:p>
          <a:p>
            <a:pPr lvl="1"/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5344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Polymer System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3958-ACED-99BE-D8AA-77338F51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486" y="1431235"/>
            <a:ext cx="10515600" cy="42804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#input configuration ignores spacing limits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read_data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poly.init</a:t>
            </a: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fix W all wall/reflect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xlo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xhi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ylo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yhi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zlo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zhi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EDGE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soft interactions here</a:t>
            </a:r>
            <a:endParaRPr lang="en-US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include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softinteractions</a:t>
            </a:r>
            <a:endParaRPr lang="en-US" sz="1800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fix 1 all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nve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/limit 0.05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fix 2 all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langevin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 $T $T 1.0 8147237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run 1000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now turn on ‘real’ interactions</a:t>
            </a:r>
            <a:endParaRPr lang="en-US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include interactions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unfix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fix 1 all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nve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/limit 0.05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timestep 0.01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run 18000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204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Polymer System (2)</a:t>
            </a:r>
          </a:p>
        </p:txBody>
      </p:sp>
      <p:pic>
        <p:nvPicPr>
          <p:cNvPr id="6" name="movie">
            <a:hlinkClick r:id="" action="ppaction://media"/>
            <a:extLst>
              <a:ext uri="{FF2B5EF4-FFF2-40B4-BE49-F238E27FC236}">
                <a16:creationId xmlns:a16="http://schemas.microsoft.com/office/drawing/2014/main" id="{48A815C5-3565-931D-DD30-2530E0BD3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1288" y="967409"/>
            <a:ext cx="4549500" cy="4549500"/>
          </a:xfrm>
          <a:prstGeom prst="rect">
            <a:avLst/>
          </a:prstGeom>
        </p:spPr>
      </p:pic>
      <p:pic>
        <p:nvPicPr>
          <p:cNvPr id="7" name="movie-slow">
            <a:hlinkClick r:id="" action="ppaction://media"/>
            <a:extLst>
              <a:ext uri="{FF2B5EF4-FFF2-40B4-BE49-F238E27FC236}">
                <a16:creationId xmlns:a16="http://schemas.microsoft.com/office/drawing/2014/main" id="{EF3D1210-C10D-76A9-D426-D77A3B3281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6467" y="967409"/>
            <a:ext cx="4549500" cy="454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AD231-6825-502D-DBA8-486336E12035}"/>
              </a:ext>
            </a:extLst>
          </p:cNvPr>
          <p:cNvSpPr txBox="1"/>
          <p:nvPr/>
        </p:nvSpPr>
        <p:spPr>
          <a:xfrm>
            <a:off x="2464904" y="5567425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full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FB3FE-5B31-C4B4-EAAD-FB895C13FAAD}"/>
              </a:ext>
            </a:extLst>
          </p:cNvPr>
          <p:cNvSpPr txBox="1"/>
          <p:nvPr/>
        </p:nvSpPr>
        <p:spPr>
          <a:xfrm>
            <a:off x="7241962" y="5472861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short run</a:t>
            </a:r>
          </a:p>
        </p:txBody>
      </p:sp>
    </p:spTree>
    <p:extLst>
      <p:ext uri="{BB962C8B-B14F-4D97-AF65-F5344CB8AC3E}">
        <p14:creationId xmlns:p14="http://schemas.microsoft.com/office/powerpoint/2010/main" val="81097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Example: Two Chromosomes in Cell Nucleus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91A5D-9CE5-809A-BC6F-61301DCD9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496"/>
            <a:ext cx="10515600" cy="4351338"/>
          </a:xfrm>
        </p:spPr>
        <p:txBody>
          <a:bodyPr/>
          <a:lstStyle/>
          <a:p>
            <a:r>
              <a:rPr lang="en-US" dirty="0"/>
              <a:t>Like the polymer examples, but</a:t>
            </a:r>
          </a:p>
          <a:p>
            <a:r>
              <a:rPr lang="en-US" dirty="0"/>
              <a:t>Specify regular elements, telomeres, centromere and spindle pole body (SPB), tethered to the centromere</a:t>
            </a:r>
          </a:p>
          <a:p>
            <a:r>
              <a:rPr lang="en-US" dirty="0"/>
              <a:t>Spherical nuclear envelope</a:t>
            </a:r>
          </a:p>
          <a:p>
            <a:pPr lvl="1"/>
            <a:r>
              <a:rPr lang="en-US" dirty="0"/>
              <a:t>Must provide a wall so that units don’t escape</a:t>
            </a:r>
          </a:p>
          <a:p>
            <a:pPr lvl="1"/>
            <a:r>
              <a:rPr lang="en-US" dirty="0"/>
              <a:t>Provide attraction between wall and telomeres</a:t>
            </a:r>
          </a:p>
          <a:p>
            <a:r>
              <a:rPr lang="en-US" dirty="0"/>
              <a:t>In this model there is TT attraction</a:t>
            </a:r>
          </a:p>
          <a:p>
            <a:r>
              <a:rPr lang="en-US" dirty="0"/>
              <a:t>As with Poly3, must ‘condition’ the system with ‘soft’ interactions</a:t>
            </a:r>
          </a:p>
          <a:p>
            <a:r>
              <a:rPr lang="en-US" dirty="0"/>
              <a:t>C++ code included in </a:t>
            </a:r>
            <a:r>
              <a:rPr lang="en-US" dirty="0" err="1"/>
              <a:t>src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2064490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Two Chromosomes in Cell Nucleus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91A5D-9CE5-809A-BC6F-61301DCD9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40"/>
            <a:ext cx="10515600" cy="5433390"/>
          </a:xfrm>
        </p:spPr>
        <p:txBody>
          <a:bodyPr numCol="1"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#long cutoff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comm_modify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mode single cutoff 20.0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include variables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include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softinteractions</a:t>
            </a:r>
            <a:endParaRPr lang="en-US" dirty="0">
              <a:solidFill>
                <a:srgbClr val="000000"/>
              </a:solidFill>
              <a:effectLst/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groupings by particle type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1: Ch 1; 2: Ch 2; 3: telomere; 4: centromere; 5: SPB; 6: fake particles to show sphere</a:t>
            </a:r>
            <a:endParaRPr lang="en-US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group particle type 1 2 3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group normal type 1 2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group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centro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type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group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telo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type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sphere radius</a:t>
            </a:r>
            <a:endParaRPr lang="en-US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variable rad equal 30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region inside sphere</a:t>
            </a:r>
            <a:endParaRPr lang="en-US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region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mySphere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sphere 0.0 0.0 0.0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v_rad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side 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# set up potentials with the wall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fix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walln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normal wall/region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mySphere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lj126 ${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eps_ne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} ${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sigma_ne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} ${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cut_ne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fix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wallt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telo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wall/region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mySphere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  lj126 ${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eps_te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} ${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sigma_te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} ${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cut_te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give particle different colors &amp; sizes</a:t>
            </a:r>
            <a:endParaRPr lang="en-US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backcolor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white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boxcolor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black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adiam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* 0.75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adiam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3 2.0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dump_modify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M 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adiam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4 2.0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       -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etc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072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Two Chromosomes in Cell Nucleus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91A5D-9CE5-809A-BC6F-61301DCD9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40"/>
            <a:ext cx="10515600" cy="543339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# scheme: ramp up very carefully by increasing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nve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/limit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urier" pitchFamily="2" charset="0"/>
              </a:rPr>
              <a:t># simulation will run more slowly during this phase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urier" pitchFamily="2" charset="0"/>
              </a:rPr>
              <a:t># may still get FENE warnings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# moving too fast will yield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urier" pitchFamily="2" charset="0"/>
              </a:rPr>
              <a:t># FENE bond ERROR (not warning: simulation crashes)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# missing bond atom (simulation crashes)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run 10000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include interactions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unfix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fix 1 particle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nve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/limit 0.0001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run 10000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unfix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fix 1 particle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nve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 pitchFamily="2" charset="0"/>
              </a:rPr>
              <a:t>/limit 0.0005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run 10000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unfix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# final production parameters</a:t>
            </a:r>
            <a:endParaRPr lang="en-US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fix 1 particle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itchFamily="2" charset="0"/>
              </a:rPr>
              <a:t>nve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/limit 0.05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 pitchFamily="2" charset="0"/>
              </a:rPr>
              <a:t>run 450000</a:t>
            </a:r>
          </a:p>
        </p:txBody>
      </p:sp>
    </p:spTree>
    <p:extLst>
      <p:ext uri="{BB962C8B-B14F-4D97-AF65-F5344CB8AC3E}">
        <p14:creationId xmlns:p14="http://schemas.microsoft.com/office/powerpoint/2010/main" val="2375102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6E6D-5603-A687-072B-E317B113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15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Two Chromosomes in Cell Nucleus</a:t>
            </a:r>
          </a:p>
        </p:txBody>
      </p:sp>
      <p:pic>
        <p:nvPicPr>
          <p:cNvPr id="5" name="movie.mp4">
            <a:hlinkClick r:id="" action="ppaction://media"/>
            <a:extLst>
              <a:ext uri="{FF2B5EF4-FFF2-40B4-BE49-F238E27FC236}">
                <a16:creationId xmlns:a16="http://schemas.microsoft.com/office/drawing/2014/main" id="{2F9D7F17-3AFF-A677-BE31-0632C0C464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9461" y="957469"/>
            <a:ext cx="5758069" cy="57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3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D87E-E68E-4CEE-1615-E1A1B152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58880-49A2-217E-9ED4-AE40D1ED1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LAMMPS is a very powerful computing package with many applications</a:t>
            </a:r>
          </a:p>
          <a:p>
            <a:r>
              <a:rPr lang="en-US" dirty="0"/>
              <a:t>It has a large set of options, one reason why there’s a learning curve to get LAMMPS to do what </a:t>
            </a:r>
            <a:r>
              <a:rPr lang="en-US" i="1" dirty="0"/>
              <a:t>exactly </a:t>
            </a:r>
            <a:r>
              <a:rPr lang="en-US" dirty="0"/>
              <a:t>you want</a:t>
            </a:r>
          </a:p>
          <a:p>
            <a:r>
              <a:rPr lang="en-US" dirty="0"/>
              <a:t>I’ve shown mostly movies, but the real power of LAMMPS is the extent of its quantitative output for post-production analysis in parallel with experiments.</a:t>
            </a:r>
          </a:p>
        </p:txBody>
      </p:sp>
    </p:spTree>
    <p:extLst>
      <p:ext uri="{BB962C8B-B14F-4D97-AF65-F5344CB8AC3E}">
        <p14:creationId xmlns:p14="http://schemas.microsoft.com/office/powerpoint/2010/main" val="2943753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408A-A952-92FC-F0E6-B0579E5B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Going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A7FB1-615C-4453-2A45-E2FEF8C93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can download the examples to your local drive from Google </a:t>
            </a:r>
            <a:r>
              <a:rPr lang="en-US" dirty="0" err="1"/>
              <a:t>Colab</a:t>
            </a:r>
            <a:r>
              <a:rPr lang="en-US" dirty="0"/>
              <a:t>; see commented cell at the end of the notebook.</a:t>
            </a:r>
          </a:p>
          <a:p>
            <a:r>
              <a:rPr lang="en-US" dirty="0"/>
              <a:t>You can also get copies of the examples directly at GitHub at the Linux command prompt:</a:t>
            </a:r>
          </a:p>
          <a:p>
            <a:pPr marL="0" indent="0">
              <a:buNone/>
            </a:pPr>
            <a:r>
              <a:rPr lang="en-US" dirty="0"/>
              <a:t>	$ </a:t>
            </a:r>
            <a:r>
              <a:rPr lang="en-US" dirty="0">
                <a:latin typeface="Courier" pitchFamily="2" charset="0"/>
              </a:rPr>
              <a:t>git clone https://</a:t>
            </a:r>
            <a:r>
              <a:rPr lang="en-US" dirty="0" err="1">
                <a:latin typeface="Courier" pitchFamily="2" charset="0"/>
              </a:rPr>
              <a:t>github.com</a:t>
            </a:r>
            <a:r>
              <a:rPr lang="en-US" dirty="0">
                <a:latin typeface="Courier" pitchFamily="2" charset="0"/>
              </a:rPr>
              <a:t>/BKFC90/Chrom2023</a:t>
            </a:r>
            <a:endParaRPr lang="en-US" dirty="0"/>
          </a:p>
          <a:p>
            <a:r>
              <a:rPr lang="en-US" dirty="0"/>
              <a:t>LAMMPS examples</a:t>
            </a:r>
          </a:p>
          <a:p>
            <a:pPr lvl="1"/>
            <a:r>
              <a:rPr lang="en-US" dirty="0">
                <a:hlinkClick r:id="rId2"/>
              </a:rPr>
              <a:t>https://docs.lammps.org/Examples.html</a:t>
            </a:r>
            <a:endParaRPr lang="en-US" dirty="0"/>
          </a:p>
          <a:p>
            <a:r>
              <a:rPr lang="en-US" dirty="0"/>
              <a:t>LAMMPS movies</a:t>
            </a:r>
          </a:p>
          <a:p>
            <a:pPr lvl="1"/>
            <a:r>
              <a:rPr lang="en-US" dirty="0">
                <a:hlinkClick r:id="rId3"/>
              </a:rPr>
              <a:t>https://www.lammps.org/movies.html</a:t>
            </a:r>
            <a:endParaRPr lang="en-US" dirty="0"/>
          </a:p>
          <a:p>
            <a:r>
              <a:rPr lang="en-US" dirty="0"/>
              <a:t>Visualization packages (many) such as VMD that analyze LAMMPS output</a:t>
            </a:r>
          </a:p>
          <a:p>
            <a:pPr lvl="1"/>
            <a:r>
              <a:rPr lang="en-US" dirty="0">
                <a:hlinkClick r:id="rId4"/>
              </a:rPr>
              <a:t>https://www.ks.uiuc.edu/Research/vmd/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4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03CB-5700-685B-7A85-42773AED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082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LAMMPS</a:t>
            </a:r>
            <a:r>
              <a:rPr lang="en-US" sz="2400" dirty="0"/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" pitchFamily="2" charset="0"/>
              </a:rPr>
              <a:t> Large-scale Atomic/Molecular Massively Parallel Simulator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36F95-39CB-5ACF-0F19-1074D6ABB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1"/>
            <a:ext cx="10515600" cy="4586701"/>
          </a:xfrm>
        </p:spPr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Capabilities: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Atomistic Simulations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Materials Modeling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Thermal and Mechanical Properties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Reaction Kinetics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Phase Transitions</a:t>
            </a:r>
            <a:endParaRPr lang="en-US" dirty="0"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Mesoscale Simulations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Usage Examples: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Biomolecular Dynamics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Materials Research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Nanotechnology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Energy and Catalysis</a:t>
            </a:r>
            <a:endParaRPr lang="en-US" dirty="0">
              <a:latin typeface="Söhne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Resources (very large user community!):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Website: Visit the official LAMMPS website for documentation, tutorials, and downloads.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User Forums: Engage with the LAMMPS community for support and collaboration.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Examples: Explore online tutorials, example inputs, and publications related to LAMMPS.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1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6F1871-4EFD-968D-BC26-32F52C4D0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900" y="105156"/>
            <a:ext cx="7442200" cy="3657600"/>
          </a:xfrm>
          <a:prstGeom prst="rect">
            <a:avLst/>
          </a:prstGeom>
        </p:spPr>
      </p:pic>
      <p:pic>
        <p:nvPicPr>
          <p:cNvPr id="8" name="Picture 7" descr="A picture containing drawing, map&#10;&#10;Description automatically generated">
            <a:extLst>
              <a:ext uri="{FF2B5EF4-FFF2-40B4-BE49-F238E27FC236}">
                <a16:creationId xmlns:a16="http://schemas.microsoft.com/office/drawing/2014/main" id="{8639BA55-1C7B-491D-295B-F2CB75A12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256" y="3988904"/>
            <a:ext cx="2637735" cy="2430312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E4D763-F174-F6F1-034F-05231481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57" y="3988904"/>
            <a:ext cx="3326850" cy="242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1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E2DF53-0EB4-5286-CD50-C8AF7974A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2" y="1060174"/>
            <a:ext cx="6337207" cy="4514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774ED-BD35-4A96-3BFB-8B1FEEC93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05" y="242579"/>
            <a:ext cx="10515600" cy="5698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Running LAMMPS in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CB1A-C1C8-EE41-EC42-EEE8A5419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57" y="2292627"/>
            <a:ext cx="10946296" cy="420024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sz="2400" dirty="0"/>
              <a:t>LAMMPS is a package that must be built or installed on a computer</a:t>
            </a:r>
          </a:p>
          <a:p>
            <a:pPr lvl="1"/>
            <a:r>
              <a:rPr lang="en-US" sz="2000" dirty="0"/>
              <a:t>Pre-built (Ubuntu Linux)</a:t>
            </a:r>
          </a:p>
          <a:p>
            <a:pPr lvl="1"/>
            <a:r>
              <a:rPr lang="en-US" sz="2000" dirty="0"/>
              <a:t>Build from source</a:t>
            </a:r>
          </a:p>
          <a:p>
            <a:pPr lvl="1"/>
            <a:r>
              <a:rPr lang="en-US" sz="2000" dirty="0"/>
              <a:t>Instructions at LAMMPS site</a:t>
            </a:r>
          </a:p>
          <a:p>
            <a:r>
              <a:rPr lang="en-US" sz="2400" dirty="0"/>
              <a:t>Personal computers OK, but probably need fast multi-core for efficient running</a:t>
            </a:r>
          </a:p>
          <a:p>
            <a:r>
              <a:rPr lang="en-US" sz="2400" dirty="0"/>
              <a:t>LAMMPS is normally run in an </a:t>
            </a:r>
            <a:r>
              <a:rPr lang="en-US" sz="2400" dirty="0" err="1"/>
              <a:t>xterm</a:t>
            </a:r>
            <a:r>
              <a:rPr lang="en-US" sz="2400" dirty="0"/>
              <a:t> session</a:t>
            </a:r>
          </a:p>
          <a:p>
            <a:r>
              <a:rPr lang="en-US" sz="2400" dirty="0" err="1"/>
              <a:t>xterms</a:t>
            </a:r>
            <a:r>
              <a:rPr lang="en-US" sz="2400" dirty="0"/>
              <a:t> available in Windows, Linux, MacOS</a:t>
            </a:r>
          </a:p>
          <a:p>
            <a:r>
              <a:rPr lang="en-US" sz="2400" dirty="0"/>
              <a:t>Even on multi-core HPC machines, production runs can take many hours. Also, several hours of HPC might represent 1 microsecond of real time.</a:t>
            </a:r>
          </a:p>
          <a:p>
            <a:r>
              <a:rPr lang="en-US" sz="2400" dirty="0"/>
              <a:t>Check the LAMMPS documentation for achieving optimal use of multi-core, MPI vs MP, and GPUs for your application.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309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74ED-BD35-4A96-3BFB-8B1FEEC93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8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Role of Google </a:t>
            </a:r>
            <a:r>
              <a:rPr lang="en-US" sz="3600" dirty="0" err="1"/>
              <a:t>Colaboratory</a:t>
            </a:r>
            <a:r>
              <a:rPr lang="en-US" sz="3600" dirty="0"/>
              <a:t>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CB1A-C1C8-EE41-EC42-EEE8A5419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469" y="1010468"/>
            <a:ext cx="9515061" cy="375036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/>
              <a:t>Everyone running the same (Google) virtual machine, with LAMMPS installed</a:t>
            </a:r>
          </a:p>
          <a:p>
            <a:r>
              <a:rPr lang="en-US" sz="2400" dirty="0"/>
              <a:t>No bandwidth/CPU bottlenecks with shared machines</a:t>
            </a:r>
          </a:p>
          <a:p>
            <a:r>
              <a:rPr lang="en-US" sz="2400" dirty="0" err="1"/>
              <a:t>Colab</a:t>
            </a:r>
            <a:r>
              <a:rPr lang="en-US" sz="2400" dirty="0"/>
              <a:t> is a ‘window’ onto a Linux machine</a:t>
            </a:r>
          </a:p>
          <a:p>
            <a:r>
              <a:rPr lang="en-US" sz="2400" dirty="0"/>
              <a:t>Each notebook cell is a mini Linux </a:t>
            </a:r>
            <a:r>
              <a:rPr lang="en-US" sz="2400" dirty="0" err="1"/>
              <a:t>xterm</a:t>
            </a:r>
            <a:r>
              <a:rPr lang="en-US" sz="2400" dirty="0"/>
              <a:t> session, but with each </a:t>
            </a:r>
            <a:r>
              <a:rPr lang="en-US" sz="2400" dirty="0" err="1"/>
              <a:t>xterm</a:t>
            </a:r>
            <a:r>
              <a:rPr lang="en-US" sz="2400" dirty="0"/>
              <a:t> command preceded by ‘!’:</a:t>
            </a:r>
          </a:p>
          <a:p>
            <a:pPr marL="457200" lvl="1" indent="0">
              <a:spcBef>
                <a:spcPts val="1700"/>
              </a:spcBef>
              <a:spcAft>
                <a:spcPts val="1800"/>
              </a:spcAft>
              <a:buNone/>
            </a:pPr>
            <a:r>
              <a:rPr lang="en-US" sz="2000" dirty="0">
                <a:latin typeface="Courier" pitchFamily="2" charset="0"/>
              </a:rPr>
              <a:t>			!</a:t>
            </a:r>
            <a:r>
              <a:rPr lang="en-US" sz="2000" dirty="0" err="1">
                <a:latin typeface="Courier" pitchFamily="2" charset="0"/>
              </a:rPr>
              <a:t>xterm_command</a:t>
            </a:r>
            <a:endParaRPr lang="en-US" sz="2000" dirty="0">
              <a:latin typeface="Courier" pitchFamily="2" charset="0"/>
            </a:endParaRPr>
          </a:p>
          <a:p>
            <a:r>
              <a:rPr lang="en-US" sz="2400" dirty="0"/>
              <a:t>Execute the commands in the cell by ‘running’ it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72F1C-B1B7-DEE6-BAB2-42345033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23" y="5052402"/>
            <a:ext cx="4406900" cy="762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25A2115E-AA64-06A8-8579-29DB240E4B2F}"/>
              </a:ext>
            </a:extLst>
          </p:cNvPr>
          <p:cNvSpPr/>
          <p:nvPr/>
        </p:nvSpPr>
        <p:spPr>
          <a:xfrm>
            <a:off x="3856381" y="4880814"/>
            <a:ext cx="927652" cy="966718"/>
          </a:xfrm>
          <a:prstGeom prst="donut">
            <a:avLst>
              <a:gd name="adj" fmla="val 8502"/>
            </a:avLst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3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1AC7-C945-FC1D-5CFD-B1B8D18E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Plan of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4FFB8-A1FE-1E0C-AABA-64DCC9BAE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Explore a series of examples, beginning with an analogy to “Hello, World!”</a:t>
            </a:r>
          </a:p>
          <a:p>
            <a:pPr lvl="1"/>
            <a:r>
              <a:rPr lang="en-US" dirty="0"/>
              <a:t>Continue to a model of two chromosomes in a cell nucleus</a:t>
            </a:r>
          </a:p>
          <a:p>
            <a:pPr lvl="1"/>
            <a:r>
              <a:rPr lang="en-US" dirty="0"/>
              <a:t>All LAMMPS script files in Google Drive, and they can be used anywhere (not just in Google </a:t>
            </a:r>
            <a:r>
              <a:rPr lang="en-US" dirty="0" err="1"/>
              <a:t>Colab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Example scripts are heavily annotated with comments so that you can go back and review.</a:t>
            </a:r>
          </a:p>
          <a:p>
            <a:pPr lvl="1"/>
            <a:r>
              <a:rPr lang="en-US" dirty="0"/>
              <a:t>You can edit the scripts ‘live’ during this session, but changes won’t be saved</a:t>
            </a:r>
          </a:p>
        </p:txBody>
      </p:sp>
    </p:spTree>
    <p:extLst>
      <p:ext uri="{BB962C8B-B14F-4D97-AF65-F5344CB8AC3E}">
        <p14:creationId xmlns:p14="http://schemas.microsoft.com/office/powerpoint/2010/main" val="1304226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1AC7-C945-FC1D-5CFD-B1B8D18E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Writing LAMMPS Scripts…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4FFB8-A1FE-1E0C-AABA-64DCC9BAE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285"/>
            <a:ext cx="10515600" cy="509559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LAMMPS is a scripting language: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scripts are used as input to the LAMMPS executable for runs (what makes it fast)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an interactive interpreter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It’s not GUI, but a huge number of options</a:t>
            </a:r>
          </a:p>
          <a:p>
            <a:pPr lvl="1"/>
            <a:r>
              <a:rPr lang="en-US" dirty="0"/>
              <a:t>It’s a powerful language, BUT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Learning curve (many options)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Errors not often handled gracefully</a:t>
            </a:r>
          </a:p>
          <a:p>
            <a:pPr lvl="1"/>
            <a:r>
              <a:rPr lang="en-US" dirty="0"/>
              <a:t>What should be standard practice: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Start simple and build up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Save versions often</a:t>
            </a:r>
          </a:p>
          <a:p>
            <a:pPr lvl="1"/>
            <a:r>
              <a:rPr lang="en-US" dirty="0"/>
              <a:t>There is community support, but spend time with the (extensive)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327110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26771</TotalTime>
  <Words>3191</Words>
  <Application>Microsoft Macintosh PowerPoint</Application>
  <PresentationFormat>Widescreen</PresentationFormat>
  <Paragraphs>485</Paragraphs>
  <Slides>39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</vt:lpstr>
      <vt:lpstr>Courier New</vt:lpstr>
      <vt:lpstr>Söhne</vt:lpstr>
      <vt:lpstr>Times</vt:lpstr>
      <vt:lpstr>Office Theme</vt:lpstr>
      <vt:lpstr>LAMMPS</vt:lpstr>
      <vt:lpstr>Preliminaries…</vt:lpstr>
      <vt:lpstr>notebooks</vt:lpstr>
      <vt:lpstr>LAMMPS:  Large-scale Atomic/Molecular Massively Parallel Simulator</vt:lpstr>
      <vt:lpstr>PowerPoint Presentation</vt:lpstr>
      <vt:lpstr>Running LAMMPS in Production</vt:lpstr>
      <vt:lpstr>Role of Google Colaboratory for Today</vt:lpstr>
      <vt:lpstr>Plan of Lecture</vt:lpstr>
      <vt:lpstr>Writing LAMMPS Scripts…</vt:lpstr>
      <vt:lpstr>Many LAMMPS Options…</vt:lpstr>
      <vt:lpstr>Example: 2-Body System: Simplest Script</vt:lpstr>
      <vt:lpstr>Example: 2-Body System: the first LAMMPS script</vt:lpstr>
      <vt:lpstr>Example: 2-Body System: configuration file</vt:lpstr>
      <vt:lpstr>Example: 2-Body System: LAMMPS Output</vt:lpstr>
      <vt:lpstr>Example: 2-Body System: LAMMPS Output</vt:lpstr>
      <vt:lpstr>Example: 2-Body System: LAMMPS Graphical Output</vt:lpstr>
      <vt:lpstr>Example: 3-Body System</vt:lpstr>
      <vt:lpstr>Example: 3-Body System</vt:lpstr>
      <vt:lpstr>Example: 3-Body System: One Common Error</vt:lpstr>
      <vt:lpstr>Example: Lennard-Jones System (1)</vt:lpstr>
      <vt:lpstr>Example: Lennard-Jones System (1)</vt:lpstr>
      <vt:lpstr>Example: Lennard-Jones System (1)</vt:lpstr>
      <vt:lpstr>Example: Lennard-Jones System (1): Output</vt:lpstr>
      <vt:lpstr>Example: Lennard-Jones System (2)</vt:lpstr>
      <vt:lpstr>Example: Lennard-Jones System (2): Output</vt:lpstr>
      <vt:lpstr>Example: Lennard-Jones System (2): Phase Diagram</vt:lpstr>
      <vt:lpstr>Radial distribution function g(r) (1000 atoms)</vt:lpstr>
      <vt:lpstr>Example: Polymer System (1)</vt:lpstr>
      <vt:lpstr>Example: Polymer System (1)</vt:lpstr>
      <vt:lpstr>Example: Polymer System (2)</vt:lpstr>
      <vt:lpstr>Example: Polymer System (2)</vt:lpstr>
      <vt:lpstr>Example: Polymer System (2)</vt:lpstr>
      <vt:lpstr>Example: Polymer System (2)</vt:lpstr>
      <vt:lpstr>Example: Two Chromosomes in Cell Nucleus</vt:lpstr>
      <vt:lpstr>Example: Two Chromosomes in Cell Nucleus</vt:lpstr>
      <vt:lpstr>Example: Two Chromosomes in Cell Nucleus</vt:lpstr>
      <vt:lpstr>Example: Two Chromosomes in Cell Nucleus</vt:lpstr>
      <vt:lpstr>Summary</vt:lpstr>
      <vt:lpstr>Going forward…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Bradley Keister</dc:creator>
  <cp:lastModifiedBy>Bradley Keister</cp:lastModifiedBy>
  <cp:revision>58</cp:revision>
  <dcterms:created xsi:type="dcterms:W3CDTF">2023-04-18T13:38:25Z</dcterms:created>
  <dcterms:modified xsi:type="dcterms:W3CDTF">2023-06-01T10:28:42Z</dcterms:modified>
</cp:coreProperties>
</file>